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9" y="-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8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5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2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6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7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F424C-A33F-4E1B-8F4B-1CAF0B8D0F7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9B892-9A7F-45EE-A752-F7F4D8EE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3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u="sng" dirty="0" smtClean="0">
                <a:solidFill>
                  <a:schemeClr val="bg1"/>
                </a:solidFill>
              </a:rPr>
              <a:t>Monitoring</a:t>
            </a:r>
            <a:endParaRPr lang="en-US" sz="9600" b="1" u="sng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598" y="438911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CECFF"/>
                </a:solidFill>
              </a:rPr>
              <a:t>Being Better than Indy</a:t>
            </a:r>
            <a:endParaRPr lang="en-US" sz="4400" b="1" dirty="0">
              <a:solidFill>
                <a:srgbClr val="CCECFF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0"/>
    </mc:Choice>
    <mc:Fallback>
      <p:transition spd="slow" advTm="1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7474" y="310825"/>
            <a:ext cx="9144000" cy="943201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HOW </a:t>
            </a:r>
            <a:r>
              <a:rPr lang="en-US" sz="8000" b="1" dirty="0" smtClean="0">
                <a:solidFill>
                  <a:schemeClr val="bg1"/>
                </a:solidFill>
              </a:rPr>
              <a:t>TO: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758" y="842117"/>
            <a:ext cx="1105543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Be on time (a.k.a. early)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Park somewhere safe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Know who you’re supposed to check in with and do it.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Both your project manager and your site manager.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Ask what the tasks are for the day (if you need a refresher)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Ask where would be a safe place to stand.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ALWAYS make eye contact with the operator before you cross in the path of the earthmoving equipment.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Keep your HAZWOPER training up to date.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During the course of the excavation, if you identify something that needs to be inspected,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communicate that with your team before investigating it further because the excavation will need to be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halted for everyone’s safety.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Follow the protocol in your monitoring plan for reporting purposes.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At the end of every day, report to your company project manager so that everyone knows that you are safe.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If you have any questions please reach out! My contact info is on the Summit resources page. </a:t>
            </a:r>
            <a:r>
              <a:rPr lang="en-US" sz="1000" dirty="0" smtClean="0">
                <a:solidFill>
                  <a:schemeClr val="bg1"/>
                </a:solidFill>
              </a:rPr>
              <a:t>(bibliography no biography)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63"/>
    </mc:Choice>
    <mc:Fallback>
      <p:transition spd="slow" advTm="14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Project Brief: Basics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545926"/>
              </p:ext>
            </p:extLst>
          </p:nvPr>
        </p:nvGraphicFramePr>
        <p:xfrm>
          <a:off x="355827" y="1506311"/>
          <a:ext cx="6453188" cy="4050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723">
                  <a:extLst>
                    <a:ext uri="{9D8B030D-6E8A-4147-A177-3AD203B41FA5}">
                      <a16:colId xmlns:a16="http://schemas.microsoft.com/office/drawing/2014/main" val="1351325960"/>
                    </a:ext>
                  </a:extLst>
                </a:gridCol>
                <a:gridCol w="4922465">
                  <a:extLst>
                    <a:ext uri="{9D8B030D-6E8A-4147-A177-3AD203B41FA5}">
                      <a16:colId xmlns:a16="http://schemas.microsoft.com/office/drawing/2014/main" val="3756299643"/>
                    </a:ext>
                  </a:extLst>
                </a:gridCol>
              </a:tblGrid>
              <a:tr h="208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Happy Fish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092146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Purpose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Replacing a derelict culvert to a fish-friendly culvert.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8116744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Proponent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Fishopolis Department of Transportation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3991811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Federal Agency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Federal Transit Administration (FTA)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971049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ESA’s client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Mr. and Mrs. Flippers-Fin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7826796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Monitoring Plan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Keep copy with you (digital is OK)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2232899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Safety Plan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Review prior to arriving on construction site.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7736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384127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Day Shift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Typically 7:30am – 3:30 pm (VARIES by construction activity)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2916610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Night Shift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Typically 8:30pm – 2:00am (VARIES by construction activity)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402677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Location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Fishopolis, along the west side of the stream between 1st and 2nd Ave 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232939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Street or parking garage. Parking should be expensed to the project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3318389"/>
                  </a:ext>
                </a:extLst>
              </a:tr>
              <a:tr h="320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Collector App Info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0838775"/>
                  </a:ext>
                </a:extLst>
              </a:tr>
            </a:tbl>
          </a:graphicData>
        </a:graphic>
      </p:graphicFrame>
      <p:pic>
        <p:nvPicPr>
          <p:cNvPr id="3074" name="Picture 2" descr="GlobalXplorer Platform Lets You Become an Amateur Space Archaeolog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89" y="1396093"/>
            <a:ext cx="5702758" cy="427706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2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98"/>
    </mc:Choice>
    <mc:Fallback>
      <p:transition spd="slow" advTm="7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Project Brief: Contacts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907192"/>
              </p:ext>
            </p:extLst>
          </p:nvPr>
        </p:nvGraphicFramePr>
        <p:xfrm>
          <a:off x="1304925" y="2081893"/>
          <a:ext cx="4295775" cy="2575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976">
                  <a:extLst>
                    <a:ext uri="{9D8B030D-6E8A-4147-A177-3AD203B41FA5}">
                      <a16:colId xmlns:a16="http://schemas.microsoft.com/office/drawing/2014/main" val="131415781"/>
                    </a:ext>
                  </a:extLst>
                </a:gridCol>
                <a:gridCol w="3276799">
                  <a:extLst>
                    <a:ext uri="{9D8B030D-6E8A-4147-A177-3AD203B41FA5}">
                      <a16:colId xmlns:a16="http://schemas.microsoft.com/office/drawing/2014/main" val="239765272"/>
                    </a:ext>
                  </a:extLst>
                </a:gridCol>
              </a:tblGrid>
              <a:tr h="9057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ESA Project Manager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Name, email, phone (cell)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677807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ESA Field Lead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Name, email, phone (cell)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553439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FDOT Inspector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Name, email, phone (cell)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145199"/>
                  </a:ext>
                </a:extLst>
              </a:tr>
            </a:tbl>
          </a:graphicData>
        </a:graphic>
      </p:graphicFrame>
      <p:pic>
        <p:nvPicPr>
          <p:cNvPr id="5124" name="Picture 4" descr="Indiana Jones and the Last Crusade | by Myke's Movies | Myke's Movies |  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1" y="1653269"/>
            <a:ext cx="6915837" cy="356597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3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8"/>
    </mc:Choice>
    <mc:Fallback>
      <p:transition spd="slow" advTm="4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Project Brief: Schedule, Parking, IT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664988"/>
              </p:ext>
            </p:extLst>
          </p:nvPr>
        </p:nvGraphicFramePr>
        <p:xfrm>
          <a:off x="497102" y="1496969"/>
          <a:ext cx="6575081" cy="259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9637">
                  <a:extLst>
                    <a:ext uri="{9D8B030D-6E8A-4147-A177-3AD203B41FA5}">
                      <a16:colId xmlns:a16="http://schemas.microsoft.com/office/drawing/2014/main" val="3205695483"/>
                    </a:ext>
                  </a:extLst>
                </a:gridCol>
                <a:gridCol w="5015444">
                  <a:extLst>
                    <a:ext uri="{9D8B030D-6E8A-4147-A177-3AD203B41FA5}">
                      <a16:colId xmlns:a16="http://schemas.microsoft.com/office/drawing/2014/main" val="1923739198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Day Shift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Typically 7:30am – 3:30 pm (VARIES by construction activity)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0431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Night Shift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Typically 8:30pm – 2:00am (VARIES by construction activity)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910616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Location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Fishopolis</a:t>
                      </a:r>
                      <a:r>
                        <a:rPr lang="en-US" sz="1100" dirty="0">
                          <a:effectLst/>
                        </a:rPr>
                        <a:t>, along the west side of the stream between 1st and 2nd Ave 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4572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Parking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Street or parking garage. Parking should be expensed to the project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720553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IT </a:t>
                      </a:r>
                      <a:r>
                        <a:rPr lang="en-US" sz="1100" dirty="0">
                          <a:effectLst/>
                        </a:rPr>
                        <a:t>App Info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591274"/>
                  </a:ext>
                </a:extLst>
              </a:tr>
            </a:tbl>
          </a:graphicData>
        </a:graphic>
      </p:graphicFrame>
      <p:pic>
        <p:nvPicPr>
          <p:cNvPr id="1028" name="Picture 4" descr="Archaeologist to examine the history behind Indiana Jones - WISH-TV |  Indianapolis News | Indiana Weather | Indiana Traff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53" y="2886076"/>
            <a:ext cx="5401019" cy="367100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8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92"/>
    </mc:Choice>
    <mc:Fallback>
      <p:transition spd="slow" advTm="4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29" y="364349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Project Brief: Monitoring Approach Summary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895202"/>
              </p:ext>
            </p:extLst>
          </p:nvPr>
        </p:nvGraphicFramePr>
        <p:xfrm>
          <a:off x="941283" y="2357660"/>
          <a:ext cx="2803439" cy="3709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212">
                  <a:extLst>
                    <a:ext uri="{9D8B030D-6E8A-4147-A177-3AD203B41FA5}">
                      <a16:colId xmlns:a16="http://schemas.microsoft.com/office/drawing/2014/main" val="4062318569"/>
                    </a:ext>
                  </a:extLst>
                </a:gridCol>
                <a:gridCol w="1878227">
                  <a:extLst>
                    <a:ext uri="{9D8B030D-6E8A-4147-A177-3AD203B41FA5}">
                      <a16:colId xmlns:a16="http://schemas.microsoft.com/office/drawing/2014/main" val="2247930945"/>
                    </a:ext>
                  </a:extLst>
                </a:gridCol>
              </a:tblGrid>
              <a:tr h="4059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On-Site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&lt;insert description&gt;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48846"/>
                  </a:ext>
                </a:extLst>
              </a:tr>
              <a:tr h="4059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On-Call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&lt;insert description&gt;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545543"/>
                  </a:ext>
                </a:extLst>
              </a:tr>
              <a:tr h="4059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163743"/>
                  </a:ext>
                </a:extLst>
              </a:tr>
              <a:tr h="8307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Precontact Isolates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&lt;insert description&gt;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174453"/>
                  </a:ext>
                </a:extLst>
              </a:tr>
              <a:tr h="8307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Historic Isolates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&lt;insert description&gt;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4075846"/>
                  </a:ext>
                </a:extLst>
              </a:tr>
              <a:tr h="8307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Historic Areaways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&lt;insert description&gt;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367774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180332" y="2639376"/>
            <a:ext cx="7283686" cy="3146554"/>
            <a:chOff x="4070114" y="1884180"/>
            <a:chExt cx="7283686" cy="3146554"/>
          </a:xfrm>
        </p:grpSpPr>
        <p:pic>
          <p:nvPicPr>
            <p:cNvPr id="2050" name="Picture 2" descr="If Adventure Has A Name, It Must Be Indiana Jones — “You call this  archaeology?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114" y="1884180"/>
              <a:ext cx="7283686" cy="3146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397093" y="1894114"/>
              <a:ext cx="1956707" cy="171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5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35"/>
    </mc:Choice>
    <mc:Fallback>
      <p:transition spd="slow" advTm="4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Project Brief: Billing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256103"/>
              </p:ext>
            </p:extLst>
          </p:nvPr>
        </p:nvGraphicFramePr>
        <p:xfrm>
          <a:off x="423183" y="1919967"/>
          <a:ext cx="4593771" cy="3476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5170">
                  <a:extLst>
                    <a:ext uri="{9D8B030D-6E8A-4147-A177-3AD203B41FA5}">
                      <a16:colId xmlns:a16="http://schemas.microsoft.com/office/drawing/2014/main" val="338618851"/>
                    </a:ext>
                  </a:extLst>
                </a:gridCol>
                <a:gridCol w="3458601">
                  <a:extLst>
                    <a:ext uri="{9D8B030D-6E8A-4147-A177-3AD203B41FA5}">
                      <a16:colId xmlns:a16="http://schemas.microsoft.com/office/drawing/2014/main" val="1546159511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number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&lt;insert description&gt;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827436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Task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&lt;insert description&gt;, Subtask &lt;insert description&gt;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409434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Paid Miles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&lt;insert description&gt;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0913608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Paid Drive Time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hour round trip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164032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Paid Parking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Expense with photo of your parking receipt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762941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Tolls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Cannot be expensed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61540"/>
                  </a:ext>
                </a:extLst>
              </a:tr>
            </a:tbl>
          </a:graphicData>
        </a:graphic>
      </p:graphicFrame>
      <p:pic>
        <p:nvPicPr>
          <p:cNvPr id="4098" name="Picture 2" descr="Indiana Jones | Character, Films, Cast, &amp; Facts | Britann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268" y="1690688"/>
            <a:ext cx="5836107" cy="38481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71"/>
    </mc:Choice>
    <mc:Fallback>
      <p:transition spd="slow" advTm="40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36" y="352878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PPE: WHAT ARE YOU WEARING?!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18469" y="1825625"/>
            <a:ext cx="5802661" cy="4351338"/>
          </a:xfrm>
          <a:ln w="12700">
            <a:solidFill>
              <a:schemeClr val="tx1"/>
            </a:solidFill>
          </a:ln>
        </p:spPr>
      </p:pic>
      <p:sp>
        <p:nvSpPr>
          <p:cNvPr id="5" name="Rectangular Callout 4"/>
          <p:cNvSpPr/>
          <p:nvPr/>
        </p:nvSpPr>
        <p:spPr>
          <a:xfrm>
            <a:off x="6320284" y="1590675"/>
            <a:ext cx="1642616" cy="654315"/>
          </a:xfrm>
          <a:prstGeom prst="wedgeRectCallout">
            <a:avLst>
              <a:gd name="adj1" fmla="val -21394"/>
              <a:gd name="adj2" fmla="val 10647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Hard hat and ear protection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 rot="16200000">
            <a:off x="4213744" y="3519211"/>
            <a:ext cx="1200149" cy="2164313"/>
          </a:xfrm>
          <a:prstGeom prst="wedgeRectCallout">
            <a:avLst>
              <a:gd name="adj1" fmla="val 53770"/>
              <a:gd name="adj2" fmla="val 8409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Hi-Viz Vest and long sleeves (optional UV gloves)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 rot="5400000">
            <a:off x="7673355" y="5148263"/>
            <a:ext cx="1038225" cy="160972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Rugged pants and optional gaiters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 rot="5400000">
            <a:off x="8246268" y="3160713"/>
            <a:ext cx="1790700" cy="1681162"/>
          </a:xfrm>
          <a:prstGeom prst="wedgeRectCallout">
            <a:avLst>
              <a:gd name="adj1" fmla="val -18706"/>
              <a:gd name="adj2" fmla="val 894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Backpack with water, snacks, and personal first aid kit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 rot="16200000">
            <a:off x="4509492" y="5324475"/>
            <a:ext cx="1067991" cy="1704975"/>
          </a:xfrm>
          <a:prstGeom prst="wedgeRectCallout">
            <a:avLst>
              <a:gd name="adj1" fmla="val -20833"/>
              <a:gd name="adj2" fmla="val 9083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Steel or Safety-Toe Boots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3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72"/>
    </mc:Choice>
    <mc:Fallback>
      <p:transition spd="slow" advTm="10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PPE Accessories: For your comfort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68786" cy="4351338"/>
          </a:xfrm>
        </p:spPr>
        <p:txBody>
          <a:bodyPr/>
          <a:lstStyle/>
          <a:p>
            <a:r>
              <a:rPr lang="en-US" dirty="0" smtClean="0">
                <a:solidFill>
                  <a:srgbClr val="CCECFF"/>
                </a:solidFill>
              </a:rPr>
              <a:t>Sunscreen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Eye Protection</a:t>
            </a:r>
            <a:endParaRPr lang="en-US" dirty="0" smtClean="0">
              <a:solidFill>
                <a:srgbClr val="CCECFF"/>
              </a:solidFill>
            </a:endParaRPr>
          </a:p>
          <a:p>
            <a:r>
              <a:rPr lang="en-US" dirty="0" smtClean="0">
                <a:solidFill>
                  <a:srgbClr val="CCECFF"/>
                </a:solidFill>
              </a:rPr>
              <a:t>Change of socks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Multiple layers accessible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Hardhat, </a:t>
            </a:r>
            <a:r>
              <a:rPr lang="en-US" dirty="0" smtClean="0">
                <a:solidFill>
                  <a:srgbClr val="CCECFF"/>
                </a:solidFill>
              </a:rPr>
              <a:t>neck </a:t>
            </a:r>
            <a:r>
              <a:rPr lang="en-US" dirty="0" smtClean="0">
                <a:solidFill>
                  <a:srgbClr val="CCECFF"/>
                </a:solidFill>
              </a:rPr>
              <a:t>gaiter, </a:t>
            </a:r>
            <a:r>
              <a:rPr lang="en-US" dirty="0" smtClean="0">
                <a:solidFill>
                  <a:srgbClr val="CCECFF"/>
                </a:solidFill>
              </a:rPr>
              <a:t>face </a:t>
            </a:r>
            <a:r>
              <a:rPr lang="en-US" dirty="0" smtClean="0">
                <a:solidFill>
                  <a:srgbClr val="CCECFF"/>
                </a:solidFill>
              </a:rPr>
              <a:t>covering </a:t>
            </a:r>
            <a:endParaRPr lang="en-US" dirty="0" smtClean="0">
              <a:solidFill>
                <a:srgbClr val="CCECFF"/>
              </a:solidFill>
            </a:endParaRPr>
          </a:p>
          <a:p>
            <a:r>
              <a:rPr lang="en-US" dirty="0" smtClean="0">
                <a:solidFill>
                  <a:srgbClr val="CCECFF"/>
                </a:solidFill>
              </a:rPr>
              <a:t>Gloves (for warmth or UV protection)</a:t>
            </a:r>
            <a:endParaRPr lang="en-US" dirty="0" smtClean="0">
              <a:solidFill>
                <a:srgbClr val="CCECFF"/>
              </a:solidFill>
            </a:endParaRPr>
          </a:p>
          <a:p>
            <a:r>
              <a:rPr lang="en-US" dirty="0" smtClean="0">
                <a:solidFill>
                  <a:srgbClr val="CCECFF"/>
                </a:solidFill>
              </a:rPr>
              <a:t>Hand heaters / cool packs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Food and water/electrolytes </a:t>
            </a:r>
          </a:p>
          <a:p>
            <a:endParaRPr lang="en-US" dirty="0"/>
          </a:p>
        </p:txBody>
      </p:sp>
      <p:pic>
        <p:nvPicPr>
          <p:cNvPr id="6146" name="Picture 2" descr="Safety equipment construction concept white Vecto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1712687"/>
            <a:ext cx="5032271" cy="46196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1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59"/>
    </mc:Choice>
    <mc:Fallback>
      <p:transition spd="slow" advTm="5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PPE Accessories: for your work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CECFF"/>
                </a:solidFill>
              </a:rPr>
              <a:t>Hard copy of your Monitoring Plan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Project Brief/cheat sheet, including a </a:t>
            </a:r>
            <a:r>
              <a:rPr lang="en-US" dirty="0">
                <a:solidFill>
                  <a:srgbClr val="CCECFF"/>
                </a:solidFill>
              </a:rPr>
              <a:t/>
            </a:r>
            <a:br>
              <a:rPr lang="en-US" dirty="0">
                <a:solidFill>
                  <a:srgbClr val="CCECFF"/>
                </a:solidFill>
              </a:rPr>
            </a:br>
            <a:r>
              <a:rPr lang="en-US" dirty="0" smtClean="0">
                <a:solidFill>
                  <a:srgbClr val="CCECFF"/>
                </a:solidFill>
              </a:rPr>
              <a:t>list </a:t>
            </a:r>
            <a:r>
              <a:rPr lang="en-US" dirty="0" smtClean="0">
                <a:solidFill>
                  <a:srgbClr val="CCECFF"/>
                </a:solidFill>
              </a:rPr>
              <a:t>of contacts and their info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Artifact bags (multiple sizes)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Photo </a:t>
            </a:r>
            <a:r>
              <a:rPr lang="en-US" dirty="0" smtClean="0">
                <a:solidFill>
                  <a:srgbClr val="CCECFF"/>
                </a:solidFill>
              </a:rPr>
              <a:t>scale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Meter stick or measuring tape</a:t>
            </a:r>
            <a:endParaRPr lang="en-US" dirty="0" smtClean="0">
              <a:solidFill>
                <a:srgbClr val="CCECFF"/>
              </a:solidFill>
            </a:endParaRPr>
          </a:p>
          <a:p>
            <a:r>
              <a:rPr lang="en-US" dirty="0" smtClean="0">
                <a:solidFill>
                  <a:srgbClr val="CCECFF"/>
                </a:solidFill>
              </a:rPr>
              <a:t>Rite-in the-rain notebook 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Sharpe, pencil, pen (multiple)</a:t>
            </a:r>
          </a:p>
          <a:p>
            <a:r>
              <a:rPr lang="en-US" dirty="0" smtClean="0">
                <a:solidFill>
                  <a:srgbClr val="CCECFF"/>
                </a:solidFill>
              </a:rPr>
              <a:t>Spare battery pack and necessary cords</a:t>
            </a:r>
          </a:p>
          <a:p>
            <a:endParaRPr lang="en-US" dirty="0">
              <a:solidFill>
                <a:srgbClr val="CCECFF"/>
              </a:solidFill>
            </a:endParaRPr>
          </a:p>
        </p:txBody>
      </p:sp>
      <p:pic>
        <p:nvPicPr>
          <p:cNvPr id="7174" name="Picture 6" descr="Search Results | PECO S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76" y="2216604"/>
            <a:ext cx="4138103" cy="387055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09"/>
    </mc:Choice>
    <mc:Fallback>
      <p:transition spd="slow" advTm="5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631</Words>
  <Application>Microsoft Office PowerPoint</Application>
  <PresentationFormat>Widescreen</PresentationFormat>
  <Paragraphs>111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Monitoring</vt:lpstr>
      <vt:lpstr>Project Brief: Basics</vt:lpstr>
      <vt:lpstr>Project Brief: Contacts</vt:lpstr>
      <vt:lpstr>Project Brief: Schedule, Parking, IT</vt:lpstr>
      <vt:lpstr>Project Brief: Monitoring Approach Summary</vt:lpstr>
      <vt:lpstr>Project Brief: Billing</vt:lpstr>
      <vt:lpstr>PPE: WHAT ARE YOU WEARING?!</vt:lpstr>
      <vt:lpstr>PPE Accessories: For your comfort</vt:lpstr>
      <vt:lpstr>PPE Accessories: for your work</vt:lpstr>
      <vt:lpstr>HOW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</dc:title>
  <dc:creator>Micca Metz</dc:creator>
  <cp:lastModifiedBy>Micca Metz</cp:lastModifiedBy>
  <cp:revision>20</cp:revision>
  <dcterms:created xsi:type="dcterms:W3CDTF">2022-05-16T21:50:35Z</dcterms:created>
  <dcterms:modified xsi:type="dcterms:W3CDTF">2022-05-21T16:14:40Z</dcterms:modified>
</cp:coreProperties>
</file>